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tif" ContentType="image/tif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61" r:id="rId4"/>
    <p:sldId id="258" r:id="rId5"/>
    <p:sldId id="283" r:id="rId6"/>
    <p:sldId id="260" r:id="rId7"/>
    <p:sldId id="282" r:id="rId8"/>
    <p:sldId id="280" r:id="rId9"/>
    <p:sldId id="281" r:id="rId10"/>
    <p:sldId id="288" r:id="rId11"/>
    <p:sldId id="259" r:id="rId12"/>
    <p:sldId id="264" r:id="rId13"/>
    <p:sldId id="275" r:id="rId14"/>
    <p:sldId id="284" r:id="rId15"/>
    <p:sldId id="267" r:id="rId16"/>
    <p:sldId id="268" r:id="rId17"/>
    <p:sldId id="269" r:id="rId18"/>
    <p:sldId id="270" r:id="rId19"/>
    <p:sldId id="277" r:id="rId20"/>
    <p:sldId id="278" r:id="rId21"/>
    <p:sldId id="279" r:id="rId22"/>
    <p:sldId id="294" r:id="rId23"/>
    <p:sldId id="287" r:id="rId24"/>
    <p:sldId id="286" r:id="rId25"/>
    <p:sldId id="293" r:id="rId26"/>
    <p:sldId id="285" r:id="rId27"/>
    <p:sldId id="265" r:id="rId28"/>
    <p:sldId id="289" r:id="rId29"/>
    <p:sldId id="290" r:id="rId30"/>
    <p:sldId id="292" r:id="rId31"/>
    <p:sldId id="291" r:id="rId32"/>
    <p:sldId id="272" r:id="rId33"/>
    <p:sldId id="276" r:id="rId34"/>
    <p:sldId id="271" r:id="rId35"/>
    <p:sldId id="262" r:id="rId36"/>
    <p:sldId id="26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 Spodenkiewicz" initials="MS" lastIdx="26" clrIdx="0"/>
  <p:cmAuthor id="1" name="Thomas Gargot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196" autoAdjust="0"/>
  </p:normalViewPr>
  <p:slideViewPr>
    <p:cSldViewPr snapToGrid="0" snapToObjects="1">
      <p:cViewPr>
        <p:scale>
          <a:sx n="63" d="100"/>
          <a:sy n="63" d="100"/>
        </p:scale>
        <p:origin x="-2160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2A5BB-59AF-E849-B42E-AFE9BE9BFBD6}" type="datetimeFigureOut">
              <a:rPr lang="fr-FR" smtClean="0"/>
              <a:t>29/05/16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F5FA4-983D-DC42-B8E9-FE3A7233427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29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Population: </a:t>
            </a:r>
            <a:r>
              <a:rPr lang="fr-FR" dirty="0" err="1" smtClean="0"/>
              <a:t>age</a:t>
            </a:r>
            <a:r>
              <a:rPr lang="fr-FR" dirty="0" smtClean="0"/>
              <a:t>,</a:t>
            </a:r>
            <a:r>
              <a:rPr lang="fr-FR" baseline="0" dirty="0" smtClean="0"/>
              <a:t> sexe, durée de suivi, cannabis moyen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F5FA4-983D-DC42-B8E9-FE3A7233427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0211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Descripiton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F5FA4-983D-DC42-B8E9-FE3A7233427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4254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Possibilité d’</a:t>
            </a:r>
            <a:r>
              <a:rPr lang="fr-FR" dirty="0" err="1" smtClean="0"/>
              <a:t>anoter</a:t>
            </a:r>
            <a:r>
              <a:rPr lang="fr-FR" dirty="0" smtClean="0"/>
              <a:t> les </a:t>
            </a:r>
            <a:r>
              <a:rPr lang="fr-FR" dirty="0" err="1" smtClean="0"/>
              <a:t>videos</a:t>
            </a:r>
            <a:r>
              <a:rPr lang="fr-FR" dirty="0" smtClean="0"/>
              <a:t>, signal non verbal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F5FA4-983D-DC42-B8E9-FE3A7233427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637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29/05/16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29/05/16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29/05/16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29/05/16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29/05/16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29/05/16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u-dessus de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29/05/16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29/05/16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29/05/16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avec légende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29/05/16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29/05/16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29/05/16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29/05/16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29/05/16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avec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29/05/16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29/05/16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29/05/16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29/05/16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s, Haut e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29/05/16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29/05/16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29/05/16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Document_Microsoft_Word1.docx"/><Relationship Id="rId5" Type="http://schemas.openxmlformats.org/officeDocument/2006/relationships/image" Target="../media/image2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ass-db.gforge.inria.fr/fasst/" TargetMode="External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package" Target="../embeddings/Document_Microsoft_Word2.docx"/><Relationship Id="rId5" Type="http://schemas.openxmlformats.org/officeDocument/2006/relationships/image" Target="../media/image2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99972" y="4544044"/>
            <a:ext cx="8711916" cy="933450"/>
          </a:xfrm>
        </p:spPr>
        <p:txBody>
          <a:bodyPr>
            <a:normAutofit/>
          </a:bodyPr>
          <a:lstStyle/>
          <a:p>
            <a:r>
              <a:rPr lang="fr-FR" sz="2700" b="1" dirty="0" smtClean="0"/>
              <a:t>La synchronie prédit-elle </a:t>
            </a:r>
            <a:r>
              <a:rPr lang="fr-FR" sz="2700" b="1" dirty="0"/>
              <a:t>l’efficacité des </a:t>
            </a:r>
            <a:r>
              <a:rPr lang="fr-FR" sz="2700" b="1" dirty="0" smtClean="0"/>
              <a:t>psychothérapies ?</a:t>
            </a:r>
            <a:endParaRPr lang="fr-FR" sz="27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754098" y="5139721"/>
            <a:ext cx="5014686" cy="1364305"/>
          </a:xfrm>
        </p:spPr>
        <p:txBody>
          <a:bodyPr>
            <a:noAutofit/>
          </a:bodyPr>
          <a:lstStyle/>
          <a:p>
            <a:r>
              <a:rPr lang="fr-FR" sz="2400" b="1" dirty="0" smtClean="0"/>
              <a:t>Thomas GARGOT</a:t>
            </a:r>
          </a:p>
          <a:p>
            <a:r>
              <a:rPr lang="fr-FR" sz="2400" dirty="0"/>
              <a:t>Michel S</a:t>
            </a:r>
            <a:r>
              <a:rPr lang="fr-FR" sz="2400" dirty="0" smtClean="0"/>
              <a:t>podenkiewicz</a:t>
            </a:r>
          </a:p>
          <a:p>
            <a:r>
              <a:rPr lang="fr-FR" sz="2400" dirty="0" smtClean="0"/>
              <a:t>David </a:t>
            </a:r>
            <a:r>
              <a:rPr lang="fr-FR" sz="2400" dirty="0" smtClean="0"/>
              <a:t>Cohen</a:t>
            </a:r>
          </a:p>
          <a:p>
            <a:r>
              <a:rPr lang="fr-FR" sz="2400" dirty="0" err="1"/>
              <a:t>t</a:t>
            </a:r>
            <a:r>
              <a:rPr lang="fr-FR" sz="2400" dirty="0" err="1" smtClean="0"/>
              <a:t>homas_gargot@hotmail.com</a:t>
            </a:r>
            <a:endParaRPr lang="fr-FR" sz="2400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183799" y="5974575"/>
            <a:ext cx="4812192" cy="748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30 mai 2016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499" y="3626405"/>
            <a:ext cx="2218179" cy="814436"/>
          </a:xfrm>
          <a:prstGeom prst="rect">
            <a:avLst/>
          </a:prstGeom>
        </p:spPr>
      </p:pic>
      <p:pic>
        <p:nvPicPr>
          <p:cNvPr id="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799" y="2944085"/>
            <a:ext cx="1207683" cy="149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77784"/>
            <a:ext cx="2123440" cy="16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7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Hypothesis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57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18231" y="272200"/>
            <a:ext cx="7556313" cy="1116106"/>
          </a:xfrm>
        </p:spPr>
        <p:txBody>
          <a:bodyPr/>
          <a:lstStyle/>
          <a:p>
            <a:r>
              <a:rPr lang="fr-FR" dirty="0" smtClean="0"/>
              <a:t>Hypothèses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03959" y="966116"/>
            <a:ext cx="7604190" cy="560463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Des </a:t>
            </a:r>
            <a:r>
              <a:rPr lang="fr-FR" dirty="0"/>
              <a:t>indices de synchronie issus d’une analyse automatisée </a:t>
            </a:r>
            <a:r>
              <a:rPr lang="fr-FR" dirty="0" smtClean="0"/>
              <a:t>du signal social</a:t>
            </a:r>
          </a:p>
          <a:p>
            <a:pPr lvl="1"/>
            <a:r>
              <a:rPr lang="fr-FR" dirty="0" smtClean="0"/>
              <a:t>quantité </a:t>
            </a:r>
            <a:r>
              <a:rPr lang="fr-FR" dirty="0"/>
              <a:t>de </a:t>
            </a:r>
            <a:r>
              <a:rPr lang="fr-FR" dirty="0" smtClean="0"/>
              <a:t>mouvement (en éliminant bruit des micro mouvements)</a:t>
            </a:r>
          </a:p>
          <a:p>
            <a:pPr lvl="1"/>
            <a:r>
              <a:rPr lang="fr-FR" dirty="0"/>
              <a:t>tour de parole, </a:t>
            </a:r>
            <a:endParaRPr lang="fr-FR" dirty="0" smtClean="0"/>
          </a:p>
          <a:p>
            <a:pPr lvl="1"/>
            <a:r>
              <a:rPr lang="fr-FR" dirty="0" smtClean="0"/>
              <a:t>sourires</a:t>
            </a:r>
            <a:r>
              <a:rPr lang="fr-FR" dirty="0"/>
              <a:t>, </a:t>
            </a:r>
            <a:endParaRPr lang="fr-FR" dirty="0" smtClean="0"/>
          </a:p>
          <a:p>
            <a:pPr marL="228600" lvl="1" indent="0">
              <a:buNone/>
            </a:pPr>
            <a:endParaRPr lang="fr-FR" dirty="0" smtClean="0"/>
          </a:p>
          <a:p>
            <a:pPr marL="228600" lvl="1" indent="0">
              <a:buNone/>
            </a:pPr>
            <a:r>
              <a:rPr lang="fr-FR" dirty="0" smtClean="0"/>
              <a:t>sont </a:t>
            </a:r>
            <a:r>
              <a:rPr lang="fr-FR" dirty="0"/>
              <a:t>corrélés positivement à </a:t>
            </a:r>
            <a:r>
              <a:rPr lang="fr-FR" dirty="0" smtClean="0"/>
              <a:t>:</a:t>
            </a:r>
          </a:p>
          <a:p>
            <a:r>
              <a:rPr lang="fr-FR" dirty="0" smtClean="0"/>
              <a:t>l’efficacité </a:t>
            </a:r>
            <a:r>
              <a:rPr lang="fr-FR" dirty="0"/>
              <a:t>des psychothérapies familiales dans le cadre d'une addiction au </a:t>
            </a:r>
            <a:r>
              <a:rPr lang="fr-FR" dirty="0" smtClean="0"/>
              <a:t>cannabis</a:t>
            </a:r>
          </a:p>
          <a:p>
            <a:pPr lvl="1"/>
            <a:r>
              <a:rPr lang="fr-FR" dirty="0" smtClean="0"/>
              <a:t>Consommation de cannabis</a:t>
            </a:r>
          </a:p>
          <a:p>
            <a:pPr lvl="2"/>
            <a:r>
              <a:rPr lang="fr-FR" dirty="0" smtClean="0"/>
              <a:t>Pourcentages </a:t>
            </a:r>
            <a:r>
              <a:rPr lang="fr-FR" dirty="0"/>
              <a:t>des jours de consommation de cannabis </a:t>
            </a:r>
            <a:endParaRPr lang="fr-FR" dirty="0" smtClean="0"/>
          </a:p>
          <a:p>
            <a:pPr lvl="2"/>
            <a:r>
              <a:rPr lang="fr-FR" dirty="0" smtClean="0"/>
              <a:t>Répondeurs ou non : Consommateur </a:t>
            </a:r>
            <a:r>
              <a:rPr lang="fr-FR" dirty="0"/>
              <a:t>léger </a:t>
            </a:r>
            <a:r>
              <a:rPr lang="fr-FR" dirty="0" smtClean="0"/>
              <a:t>(consommation </a:t>
            </a:r>
            <a:r>
              <a:rPr lang="fr-FR" dirty="0"/>
              <a:t>moins de 10 % des </a:t>
            </a:r>
            <a:r>
              <a:rPr lang="fr-FR" dirty="0" smtClean="0"/>
              <a:t>jours</a:t>
            </a:r>
            <a:r>
              <a:rPr lang="fr-FR" dirty="0"/>
              <a:t>)</a:t>
            </a:r>
            <a:r>
              <a:rPr lang="fr-FR" dirty="0" smtClean="0"/>
              <a:t> </a:t>
            </a:r>
            <a:r>
              <a:rPr lang="fr-FR" dirty="0"/>
              <a:t>consommateur important dans le cas </a:t>
            </a:r>
            <a:r>
              <a:rPr lang="fr-FR" dirty="0" smtClean="0"/>
              <a:t>contraire</a:t>
            </a:r>
            <a:endParaRPr lang="fr-FR" dirty="0"/>
          </a:p>
          <a:p>
            <a:r>
              <a:rPr lang="fr-FR" dirty="0" smtClean="0"/>
              <a:t>Une </a:t>
            </a:r>
            <a:r>
              <a:rPr lang="fr-FR" dirty="0"/>
              <a:t>mauvaise synchronie pourrait </a:t>
            </a:r>
            <a:r>
              <a:rPr lang="fr-FR" dirty="0" smtClean="0"/>
              <a:t>être un </a:t>
            </a:r>
            <a:r>
              <a:rPr lang="fr-FR" dirty="0"/>
              <a:t>prédicteur de la mauvaise </a:t>
            </a:r>
            <a:r>
              <a:rPr lang="fr-FR" dirty="0" smtClean="0"/>
              <a:t>observance de </a:t>
            </a:r>
            <a:r>
              <a:rPr lang="fr-FR" dirty="0"/>
              <a:t>la thérapie. </a:t>
            </a:r>
          </a:p>
        </p:txBody>
      </p:sp>
      <p:sp>
        <p:nvSpPr>
          <p:cNvPr id="4" name="Rectangle 3"/>
          <p:cNvSpPr/>
          <p:nvPr/>
        </p:nvSpPr>
        <p:spPr>
          <a:xfrm>
            <a:off x="382288" y="495456"/>
            <a:ext cx="8839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fr-F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endParaRPr lang="fr-F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6849" y="5413740"/>
            <a:ext cx="8839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fr-F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endParaRPr lang="fr-F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926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Corrélations entre indices de synchronie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5056" y="2031336"/>
            <a:ext cx="7556313" cy="4144963"/>
          </a:xfrm>
        </p:spPr>
        <p:txBody>
          <a:bodyPr/>
          <a:lstStyle/>
          <a:p>
            <a:r>
              <a:rPr lang="fr-FR" dirty="0" smtClean="0"/>
              <a:t>Il existe une corrélation entre les différents indices de synchronie</a:t>
            </a:r>
            <a:endParaRPr lang="fr-FR" dirty="0"/>
          </a:p>
          <a:p>
            <a:r>
              <a:rPr lang="fr-FR" dirty="0" smtClean="0"/>
              <a:t>Quelles modalité est la plus prédictive de l’efficacité ? </a:t>
            </a:r>
          </a:p>
          <a:p>
            <a:r>
              <a:rPr lang="fr-FR" dirty="0" smtClean="0"/>
              <a:t>Quelle modalité est la plus facile à mesurer : quantité de mouvement +, tours de parole ?</a:t>
            </a:r>
            <a:r>
              <a:rPr lang="fr-FR" dirty="0"/>
              <a:t> </a:t>
            </a:r>
            <a:r>
              <a:rPr lang="fr-FR" dirty="0" smtClean="0"/>
              <a:t>Sont ils reproductibles ?</a:t>
            </a:r>
          </a:p>
        </p:txBody>
      </p:sp>
      <p:sp>
        <p:nvSpPr>
          <p:cNvPr id="4" name="Rectangle 3"/>
          <p:cNvSpPr/>
          <p:nvPr/>
        </p:nvSpPr>
        <p:spPr>
          <a:xfrm>
            <a:off x="33418" y="1563444"/>
            <a:ext cx="8839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r>
              <a:rPr lang="fr-F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endParaRPr lang="fr-F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5" descr="Fig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227" y="4653280"/>
            <a:ext cx="4156594" cy="211328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885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0"/>
            <a:ext cx="9144000" cy="557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68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Image segmentation to </a:t>
            </a:r>
            <a:r>
              <a:rPr lang="fr-FR" dirty="0" err="1" smtClean="0"/>
              <a:t>determine</a:t>
            </a:r>
            <a:r>
              <a:rPr lang="fr-FR" dirty="0" smtClean="0"/>
              <a:t> </a:t>
            </a:r>
            <a:r>
              <a:rPr lang="fr-FR" dirty="0" err="1" smtClean="0"/>
              <a:t>momentum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062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Segmentation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rcRect t="15717" b="157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21398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5717" b="15717"/>
          <a:stretch>
            <a:fillRect/>
          </a:stretch>
        </p:blipFill>
        <p:spPr>
          <a:xfrm>
            <a:off x="-1" y="1108568"/>
            <a:ext cx="9147359" cy="5017596"/>
          </a:xfrm>
        </p:spPr>
      </p:pic>
    </p:spTree>
    <p:extLst>
      <p:ext uri="{BB962C8B-B14F-4D97-AF65-F5344CB8AC3E}">
        <p14:creationId xmlns:p14="http://schemas.microsoft.com/office/powerpoint/2010/main" val="15067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5717" b="15717"/>
          <a:stretch>
            <a:fillRect/>
          </a:stretch>
        </p:blipFill>
        <p:spPr>
          <a:xfrm>
            <a:off x="0" y="1088412"/>
            <a:ext cx="9184104" cy="5037752"/>
          </a:xfrm>
        </p:spPr>
      </p:pic>
    </p:spTree>
    <p:extLst>
      <p:ext uri="{BB962C8B-B14F-4D97-AF65-F5344CB8AC3E}">
        <p14:creationId xmlns:p14="http://schemas.microsoft.com/office/powerpoint/2010/main" val="38036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5717" b="15717"/>
          <a:stretch>
            <a:fillRect/>
          </a:stretch>
        </p:blipFill>
        <p:spPr>
          <a:xfrm>
            <a:off x="-1" y="1108568"/>
            <a:ext cx="9147359" cy="5017596"/>
          </a:xfrm>
        </p:spPr>
      </p:pic>
    </p:spTree>
    <p:extLst>
      <p:ext uri="{BB962C8B-B14F-4D97-AF65-F5344CB8AC3E}">
        <p14:creationId xmlns:p14="http://schemas.microsoft.com/office/powerpoint/2010/main" val="744501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Problems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endParaRPr lang="fr-FR" dirty="0"/>
          </a:p>
        </p:txBody>
      </p:sp>
      <p:grpSp>
        <p:nvGrpSpPr>
          <p:cNvPr id="5" name="Grouper 4"/>
          <p:cNvGrpSpPr/>
          <p:nvPr/>
        </p:nvGrpSpPr>
        <p:grpSpPr>
          <a:xfrm>
            <a:off x="498474" y="1126173"/>
            <a:ext cx="6951981" cy="5384140"/>
            <a:chOff x="0" y="0"/>
            <a:chExt cx="5756910" cy="460565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35"/>
              <a:ext cx="5756910" cy="46050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Flèche vers le bas 6"/>
            <p:cNvSpPr/>
            <p:nvPr/>
          </p:nvSpPr>
          <p:spPr>
            <a:xfrm>
              <a:off x="374650" y="797560"/>
              <a:ext cx="685800" cy="914400"/>
            </a:xfrm>
            <a:prstGeom prst="downArrow">
              <a:avLst/>
            </a:prstGeom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8" name="Flèche vers la droite 7"/>
            <p:cNvSpPr/>
            <p:nvPr/>
          </p:nvSpPr>
          <p:spPr>
            <a:xfrm>
              <a:off x="356235" y="0"/>
              <a:ext cx="1028700" cy="6858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17742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L’évaluation </a:t>
            </a:r>
            <a:r>
              <a:rPr lang="fr-FR" dirty="0"/>
              <a:t>des </a:t>
            </a:r>
            <a:r>
              <a:rPr lang="fr-FR" dirty="0" smtClean="0"/>
              <a:t>psychothérapies </a:t>
            </a:r>
            <a:r>
              <a:rPr lang="fr-FR" dirty="0"/>
              <a:t>est </a:t>
            </a:r>
            <a:r>
              <a:rPr lang="fr-FR" dirty="0" smtClean="0"/>
              <a:t>nécessaire mais difficile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Principes sous jacents : </a:t>
            </a:r>
          </a:p>
          <a:p>
            <a:pPr lvl="1"/>
            <a:r>
              <a:rPr lang="fr-FR" dirty="0" smtClean="0"/>
              <a:t>Ecole et courants épistémologiques différents</a:t>
            </a:r>
          </a:p>
          <a:p>
            <a:pPr lvl="1"/>
            <a:r>
              <a:rPr lang="fr-FR" dirty="0" smtClean="0"/>
              <a:t>Evaluation possible mais complexe (</a:t>
            </a:r>
            <a:r>
              <a:rPr lang="fr-FR" dirty="0" err="1" smtClean="0"/>
              <a:t>Canceil</a:t>
            </a:r>
            <a:r>
              <a:rPr lang="fr-FR" dirty="0" smtClean="0"/>
              <a:t> et al., 2004)</a:t>
            </a:r>
          </a:p>
          <a:p>
            <a:pPr lvl="1"/>
            <a:r>
              <a:rPr lang="fr-FR" dirty="0" smtClean="0"/>
              <a:t>Mécanismes d’actions fondamentaux aspécifiques trop peu de lien avec les sciences cognitives</a:t>
            </a:r>
          </a:p>
          <a:p>
            <a:pPr lvl="1"/>
            <a:r>
              <a:rPr lang="fr-FR" dirty="0" smtClean="0"/>
              <a:t>Coût important mais peu d’évaluation</a:t>
            </a:r>
          </a:p>
          <a:p>
            <a:endParaRPr lang="fr-FR" dirty="0"/>
          </a:p>
          <a:p>
            <a:r>
              <a:rPr lang="fr-FR" dirty="0" smtClean="0"/>
              <a:t>Méthode d’évaluation :</a:t>
            </a:r>
          </a:p>
          <a:p>
            <a:pPr lvl="1"/>
            <a:r>
              <a:rPr lang="fr-FR" dirty="0" smtClean="0"/>
              <a:t>Cotation d’entretiens (fastidieuse)</a:t>
            </a:r>
          </a:p>
          <a:p>
            <a:pPr lvl="1"/>
            <a:r>
              <a:rPr lang="fr-FR" dirty="0" smtClean="0"/>
              <a:t>Psychométrie (a posteriori)</a:t>
            </a:r>
          </a:p>
          <a:p>
            <a:pPr lvl="2"/>
            <a:endParaRPr lang="fr-FR" dirty="0" smtClean="0"/>
          </a:p>
          <a:p>
            <a:pPr marL="457200" lvl="2" indent="0">
              <a:buNone/>
            </a:pPr>
            <a:r>
              <a:rPr lang="fr-FR" dirty="0" smtClean="0"/>
              <a:t>Mesure automatisée de la qualité de la relation psychothérapeutique</a:t>
            </a:r>
          </a:p>
          <a:p>
            <a:pPr lvl="1"/>
            <a:endParaRPr lang="fr-FR" dirty="0"/>
          </a:p>
        </p:txBody>
      </p:sp>
      <p:sp>
        <p:nvSpPr>
          <p:cNvPr id="4" name="Flèche vers la droite 3"/>
          <p:cNvSpPr/>
          <p:nvPr/>
        </p:nvSpPr>
        <p:spPr>
          <a:xfrm>
            <a:off x="197712" y="5698632"/>
            <a:ext cx="634942" cy="3676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22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r 3"/>
          <p:cNvGrpSpPr/>
          <p:nvPr/>
        </p:nvGrpSpPr>
        <p:grpSpPr>
          <a:xfrm>
            <a:off x="841154" y="884620"/>
            <a:ext cx="6951981" cy="5363667"/>
            <a:chOff x="0" y="0"/>
            <a:chExt cx="5756910" cy="4605020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56910" cy="46050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Flèche vers le bas 5"/>
            <p:cNvSpPr/>
            <p:nvPr/>
          </p:nvSpPr>
          <p:spPr>
            <a:xfrm>
              <a:off x="3543300" y="574040"/>
              <a:ext cx="685800" cy="8001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69326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5" y="884621"/>
            <a:ext cx="6951981" cy="54846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lèche vers la droite 4"/>
          <p:cNvSpPr/>
          <p:nvPr/>
        </p:nvSpPr>
        <p:spPr>
          <a:xfrm>
            <a:off x="1652925" y="975371"/>
            <a:ext cx="1088511" cy="6248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4595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533"/>
            <a:ext cx="9143999" cy="638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88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Feasibility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easy</a:t>
            </a:r>
            <a:r>
              <a:rPr lang="fr-FR" dirty="0" smtClean="0"/>
              <a:t> and </a:t>
            </a:r>
            <a:r>
              <a:rPr lang="fr-FR" dirty="0" err="1" smtClean="0"/>
              <a:t>rapid</a:t>
            </a:r>
            <a:endParaRPr lang="fr-FR" dirty="0" smtClean="0"/>
          </a:p>
          <a:p>
            <a:r>
              <a:rPr lang="fr-FR" dirty="0" smtClean="0"/>
              <a:t>1 </a:t>
            </a:r>
            <a:r>
              <a:rPr lang="fr-FR" dirty="0" err="1" smtClean="0"/>
              <a:t>video</a:t>
            </a:r>
            <a:r>
              <a:rPr lang="fr-FR" dirty="0" smtClean="0"/>
              <a:t> 20 min -40 min = 1 min </a:t>
            </a:r>
            <a:r>
              <a:rPr lang="fr-FR" dirty="0" err="1" smtClean="0"/>
              <a:t>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509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156" y="665852"/>
            <a:ext cx="8645526" cy="1116106"/>
          </a:xfrm>
        </p:spPr>
        <p:txBody>
          <a:bodyPr/>
          <a:lstStyle/>
          <a:p>
            <a:r>
              <a:rPr lang="fr-FR" sz="2800" dirty="0" smtClean="0"/>
              <a:t>Images segmentation : </a:t>
            </a:r>
            <a:r>
              <a:rPr lang="fr-FR" sz="2800" dirty="0" err="1" smtClean="0"/>
              <a:t>Towards</a:t>
            </a:r>
            <a:r>
              <a:rPr lang="fr-FR" sz="2800" dirty="0" smtClean="0"/>
              <a:t> automatisation ?</a:t>
            </a:r>
            <a:endParaRPr lang="fr-FR" sz="28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17067"/>
          <a:stretch/>
        </p:blipFill>
        <p:spPr>
          <a:xfrm>
            <a:off x="0" y="1169035"/>
            <a:ext cx="9144000" cy="568067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66778" y="6349067"/>
            <a:ext cx="2398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Lecun</a:t>
            </a:r>
            <a:r>
              <a:rPr lang="fr-FR" dirty="0" smtClean="0"/>
              <a:t>,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0064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15596"/>
          <a:stretch/>
        </p:blipFill>
        <p:spPr>
          <a:xfrm>
            <a:off x="-665201" y="1067510"/>
            <a:ext cx="9144000" cy="57814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65371" y="6479629"/>
            <a:ext cx="1426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Lecun</a:t>
            </a:r>
            <a:r>
              <a:rPr lang="fr-FR" dirty="0"/>
              <a:t>, 2016</a:t>
            </a: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75156" y="504604"/>
            <a:ext cx="8645526" cy="1116106"/>
          </a:xfrm>
        </p:spPr>
        <p:txBody>
          <a:bodyPr/>
          <a:lstStyle/>
          <a:p>
            <a:r>
              <a:rPr lang="fr-FR" sz="2800" dirty="0" smtClean="0"/>
              <a:t>Images segmentation : </a:t>
            </a:r>
            <a:r>
              <a:rPr lang="fr-FR" sz="2800" dirty="0" err="1" smtClean="0"/>
              <a:t>Towards</a:t>
            </a:r>
            <a:r>
              <a:rPr lang="fr-FR" sz="2800" dirty="0" smtClean="0"/>
              <a:t> automatisation ?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05575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Sound Segmentation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816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699"/>
            <a:ext cx="9144000" cy="59913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lèche vers la droite 5"/>
          <p:cNvSpPr/>
          <p:nvPr/>
        </p:nvSpPr>
        <p:spPr>
          <a:xfrm>
            <a:off x="498474" y="4313334"/>
            <a:ext cx="973032" cy="6046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vers la droite 6"/>
          <p:cNvSpPr/>
          <p:nvPr/>
        </p:nvSpPr>
        <p:spPr>
          <a:xfrm>
            <a:off x="164358" y="1600200"/>
            <a:ext cx="973032" cy="6046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vers la droite 7"/>
          <p:cNvSpPr/>
          <p:nvPr/>
        </p:nvSpPr>
        <p:spPr>
          <a:xfrm>
            <a:off x="486880" y="5392899"/>
            <a:ext cx="973032" cy="6046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4382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222768"/>
              </p:ext>
            </p:extLst>
          </p:nvPr>
        </p:nvGraphicFramePr>
        <p:xfrm>
          <a:off x="1" y="2743199"/>
          <a:ext cx="9144000" cy="2137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Document" r:id="rId4" imgW="5867400" imgH="1371600" progId="Word.Document.12">
                  <p:embed/>
                </p:oleObj>
              </mc:Choice>
              <mc:Fallback>
                <p:oleObj name="Document" r:id="rId4" imgW="58674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2743199"/>
                        <a:ext cx="9144000" cy="2137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442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detected : 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GB" dirty="0" smtClean="0"/>
              <a:t>hone</a:t>
            </a:r>
            <a:endParaRPr lang="fr-FR" dirty="0"/>
          </a:p>
          <a:p>
            <a:r>
              <a:rPr lang="fr-FR" dirty="0" smtClean="0"/>
              <a:t>O</a:t>
            </a:r>
            <a:r>
              <a:rPr lang="en-GB" dirty="0" err="1" smtClean="0"/>
              <a:t>nomatopoeia</a:t>
            </a:r>
            <a:r>
              <a:rPr lang="en-GB" dirty="0" smtClean="0"/>
              <a:t> (hum)</a:t>
            </a:r>
            <a:endParaRPr lang="fr-FR" dirty="0"/>
          </a:p>
          <a:p>
            <a:r>
              <a:rPr lang="fr-FR" dirty="0" smtClean="0"/>
              <a:t>O</a:t>
            </a:r>
            <a:r>
              <a:rPr lang="en-GB" dirty="0" err="1" smtClean="0"/>
              <a:t>verlapping</a:t>
            </a:r>
            <a:endParaRPr lang="fr-FR" dirty="0"/>
          </a:p>
          <a:p>
            <a:r>
              <a:rPr lang="en-GB" dirty="0"/>
              <a:t>P</a:t>
            </a:r>
            <a:r>
              <a:rPr lang="en-GB" dirty="0" smtClean="0"/>
              <a:t>ause </a:t>
            </a:r>
            <a:r>
              <a:rPr lang="en-GB" dirty="0"/>
              <a:t>of the speech : to </a:t>
            </a:r>
            <a:r>
              <a:rPr lang="en-GB" dirty="0" smtClean="0"/>
              <a:t>code?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785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Mécanismes cognitifs sous-jacent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Recherche bibliographique :</a:t>
            </a:r>
          </a:p>
          <a:p>
            <a:pPr lvl="1"/>
            <a:r>
              <a:rPr lang="fr-FR" dirty="0" smtClean="0"/>
              <a:t>synchronie,</a:t>
            </a:r>
          </a:p>
          <a:p>
            <a:pPr lvl="1"/>
            <a:r>
              <a:rPr lang="fr-FR" dirty="0" smtClean="0"/>
              <a:t>psychothérapie,</a:t>
            </a:r>
          </a:p>
          <a:p>
            <a:pPr lvl="1"/>
            <a:r>
              <a:rPr lang="fr-FR" dirty="0"/>
              <a:t>e</a:t>
            </a:r>
            <a:r>
              <a:rPr lang="fr-FR" dirty="0" smtClean="0"/>
              <a:t>mpathie, </a:t>
            </a:r>
          </a:p>
          <a:p>
            <a:pPr lvl="1"/>
            <a:r>
              <a:rPr lang="fr-FR" dirty="0" smtClean="0"/>
              <a:t>alliance </a:t>
            </a:r>
            <a:r>
              <a:rPr lang="fr-FR" dirty="0"/>
              <a:t>thérapeutique, </a:t>
            </a:r>
            <a:endParaRPr lang="fr-FR" dirty="0" smtClean="0"/>
          </a:p>
          <a:p>
            <a:pPr lvl="1"/>
            <a:r>
              <a:rPr lang="fr-FR" dirty="0" smtClean="0"/>
              <a:t>imitation</a:t>
            </a:r>
            <a:r>
              <a:rPr lang="fr-FR" dirty="0"/>
              <a:t>, effet caméléon, </a:t>
            </a:r>
            <a:endParaRPr lang="fr-FR" dirty="0" smtClean="0"/>
          </a:p>
          <a:p>
            <a:pPr lvl="1"/>
            <a:r>
              <a:rPr lang="fr-FR" dirty="0" smtClean="0"/>
              <a:t>théorie </a:t>
            </a:r>
            <a:r>
              <a:rPr lang="fr-FR" dirty="0"/>
              <a:t>de l'esprit, </a:t>
            </a:r>
            <a:endParaRPr lang="fr-FR" dirty="0" smtClean="0"/>
          </a:p>
          <a:p>
            <a:pPr lvl="1"/>
            <a:r>
              <a:rPr lang="fr-FR" dirty="0" smtClean="0"/>
              <a:t>neurones </a:t>
            </a:r>
            <a:r>
              <a:rPr lang="fr-FR" dirty="0"/>
              <a:t>miroirs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" t="16845" b="16232"/>
          <a:stretch/>
        </p:blipFill>
        <p:spPr bwMode="auto">
          <a:xfrm>
            <a:off x="2819368" y="4480560"/>
            <a:ext cx="6324632" cy="215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7665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fastidous</a:t>
            </a:r>
            <a:endParaRPr lang="fr-FR" dirty="0" smtClean="0"/>
          </a:p>
          <a:p>
            <a:r>
              <a:rPr lang="fr-FR" dirty="0" smtClean="0"/>
              <a:t>60 min </a:t>
            </a:r>
            <a:r>
              <a:rPr lang="fr-FR" dirty="0" err="1" smtClean="0"/>
              <a:t>videos</a:t>
            </a:r>
            <a:r>
              <a:rPr lang="fr-FR" dirty="0" smtClean="0"/>
              <a:t> : 4 </a:t>
            </a:r>
            <a:r>
              <a:rPr lang="fr-FR" dirty="0" err="1" smtClean="0"/>
              <a:t>days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endParaRPr lang="fr-FR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/>
          <a:lstStyle/>
          <a:p>
            <a:r>
              <a:rPr lang="fr-FR" dirty="0" err="1" smtClean="0"/>
              <a:t>Feasibility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241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Towards</a:t>
            </a:r>
            <a:r>
              <a:rPr lang="fr-FR" dirty="0" smtClean="0"/>
              <a:t> </a:t>
            </a:r>
            <a:r>
              <a:rPr lang="fr-FR" dirty="0" err="1" smtClean="0"/>
              <a:t>automatization</a:t>
            </a:r>
            <a:r>
              <a:rPr lang="fr-FR" dirty="0"/>
              <a:t>?</a:t>
            </a:r>
          </a:p>
        </p:txBody>
      </p:sp>
      <p:pic>
        <p:nvPicPr>
          <p:cNvPr id="6" name="Imag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49" y="1243671"/>
            <a:ext cx="6928951" cy="535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39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Merci pour votre attention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398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57200" y="44450"/>
            <a:ext cx="8229600" cy="7778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Clr>
                <a:srgbClr val="000000"/>
              </a:buClr>
              <a:buFont typeface="Times New Roman" charset="0"/>
              <a:buNone/>
            </a:pPr>
            <a:r>
              <a:rPr lang="fr-FR" b="1">
                <a:latin typeface="Calibri" charset="0"/>
              </a:rPr>
              <a:t>Human communication dynamics</a:t>
            </a:r>
          </a:p>
        </p:txBody>
      </p:sp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3727450" y="6488113"/>
            <a:ext cx="54165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fr-FR" sz="1800" b="1" i="1">
                <a:solidFill>
                  <a:srgbClr val="FF0000"/>
                </a:solidFill>
                <a:latin typeface="Calibri" charset="0"/>
              </a:rPr>
              <a:t>Delaherche et al, IEEE  Trans Affective Computing 2012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83"/>
          <a:stretch/>
        </p:blipFill>
        <p:spPr bwMode="auto">
          <a:xfrm>
            <a:off x="42863" y="3068320"/>
            <a:ext cx="9058275" cy="345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036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1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52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Constitution d'un diagramme de flux de données de qualité suffisantes :</a:t>
            </a:r>
          </a:p>
          <a:p>
            <a:pPr lvl="1"/>
            <a:r>
              <a:rPr lang="fr-FR" dirty="0" smtClean="0"/>
              <a:t>sujets </a:t>
            </a:r>
            <a:r>
              <a:rPr lang="fr-FR" dirty="0"/>
              <a:t>avec au moins le visage et une partie du buste visibles, </a:t>
            </a:r>
          </a:p>
          <a:p>
            <a:pPr lvl="1"/>
            <a:r>
              <a:rPr lang="fr-FR" dirty="0"/>
              <a:t>sujets audibles.</a:t>
            </a:r>
          </a:p>
          <a:p>
            <a:pPr lvl="1"/>
            <a:r>
              <a:rPr lang="fr-FR" dirty="0"/>
              <a:t>p</a:t>
            </a:r>
            <a:r>
              <a:rPr lang="fr-FR" dirty="0" smtClean="0"/>
              <a:t>erdus </a:t>
            </a:r>
            <a:r>
              <a:rPr lang="fr-FR" dirty="0"/>
              <a:t>de vue</a:t>
            </a:r>
          </a:p>
          <a:p>
            <a:pPr lvl="1"/>
            <a:r>
              <a:rPr lang="fr-FR" dirty="0" smtClean="0"/>
              <a:t>la réévaluation </a:t>
            </a:r>
            <a:r>
              <a:rPr lang="fr-FR" dirty="0"/>
              <a:t>de la qualité des données de l'étude </a:t>
            </a:r>
            <a:r>
              <a:rPr lang="fr-FR" dirty="0" smtClean="0"/>
              <a:t>sera à </a:t>
            </a:r>
            <a:r>
              <a:rPr lang="fr-FR" dirty="0"/>
              <a:t>faire en fonction des </a:t>
            </a:r>
            <a:r>
              <a:rPr lang="fr-FR" dirty="0" smtClean="0"/>
              <a:t>recommandations </a:t>
            </a:r>
            <a:r>
              <a:rPr lang="fr-FR" dirty="0"/>
              <a:t>de la STARD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133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33830"/>
              </p:ext>
            </p:extLst>
          </p:nvPr>
        </p:nvGraphicFramePr>
        <p:xfrm>
          <a:off x="1570646" y="13509"/>
          <a:ext cx="6012991" cy="6844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Document" r:id="rId4" imgW="7531100" imgH="8572500" progId="Word.Document.12">
                  <p:embed/>
                </p:oleObj>
              </mc:Choice>
              <mc:Fallback>
                <p:oleObj name="Document" r:id="rId4" imgW="7531100" imgH="8572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70646" y="13509"/>
                        <a:ext cx="6012991" cy="6844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6265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Synchronie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1003" y="1901642"/>
            <a:ext cx="3628649" cy="4824278"/>
          </a:xfrm>
        </p:spPr>
        <p:txBody>
          <a:bodyPr>
            <a:normAutofit/>
          </a:bodyPr>
          <a:lstStyle/>
          <a:p>
            <a:r>
              <a:rPr lang="fr-FR" dirty="0" smtClean="0"/>
              <a:t>Imitation (±5 s)</a:t>
            </a:r>
          </a:p>
          <a:p>
            <a:r>
              <a:rPr lang="fr-FR" dirty="0" smtClean="0"/>
              <a:t>Ramseyer, 2011</a:t>
            </a:r>
          </a:p>
          <a:p>
            <a:pPr lvl="1"/>
            <a:r>
              <a:rPr lang="fr-FR" dirty="0" smtClean="0"/>
              <a:t>Motion </a:t>
            </a:r>
            <a:r>
              <a:rPr lang="fr-FR" dirty="0" err="1" smtClean="0"/>
              <a:t>energy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dirty="0" smtClean="0"/>
              <a:t>Dyade de même sexe</a:t>
            </a:r>
          </a:p>
          <a:p>
            <a:pPr lvl="1"/>
            <a:r>
              <a:rPr lang="fr-FR" dirty="0" smtClean="0"/>
              <a:t>Uniquement motrice</a:t>
            </a:r>
          </a:p>
          <a:p>
            <a:pPr marL="228600" lvl="1" indent="0">
              <a:buNone/>
            </a:pP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r>
              <a:rPr lang="fr-FR" dirty="0"/>
              <a:t>Sur différentes modalités (</a:t>
            </a:r>
            <a:r>
              <a:rPr lang="fr-FR" dirty="0" err="1"/>
              <a:t>Delaherche</a:t>
            </a:r>
            <a:r>
              <a:rPr lang="fr-FR" dirty="0"/>
              <a:t>, 2012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Syncpy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52" y="1708602"/>
            <a:ext cx="4968725" cy="3061688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83"/>
          <a:stretch/>
        </p:blipFill>
        <p:spPr bwMode="auto">
          <a:xfrm>
            <a:off x="3809652" y="4978657"/>
            <a:ext cx="4925378" cy="1879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292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INCANT </a:t>
            </a:r>
            <a:r>
              <a:rPr lang="fr-FR" dirty="0" err="1" smtClean="0"/>
              <a:t>Study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938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INCANT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8474" y="1747238"/>
            <a:ext cx="7556313" cy="3132533"/>
          </a:xfrm>
        </p:spPr>
        <p:txBody>
          <a:bodyPr>
            <a:normAutofit/>
          </a:bodyPr>
          <a:lstStyle/>
          <a:p>
            <a:r>
              <a:rPr lang="fr-FR" dirty="0"/>
              <a:t>V</a:t>
            </a:r>
            <a:r>
              <a:rPr lang="fr-FR" dirty="0" smtClean="0"/>
              <a:t>idéos </a:t>
            </a:r>
            <a:r>
              <a:rPr lang="fr-FR" dirty="0"/>
              <a:t>et </a:t>
            </a:r>
            <a:r>
              <a:rPr lang="fr-FR" dirty="0" smtClean="0"/>
              <a:t>échelles psychométriques</a:t>
            </a:r>
          </a:p>
          <a:p>
            <a:pPr lvl="1"/>
            <a:r>
              <a:rPr lang="fr-FR" dirty="0" smtClean="0"/>
              <a:t>106 patients en thérapie familiales, entre </a:t>
            </a:r>
            <a:r>
              <a:rPr lang="en-US" dirty="0"/>
              <a:t>13 </a:t>
            </a:r>
            <a:r>
              <a:rPr lang="en-US" dirty="0" smtClean="0"/>
              <a:t>et 18 </a:t>
            </a:r>
            <a:r>
              <a:rPr lang="en-US" dirty="0" err="1" smtClean="0"/>
              <a:t>ans</a:t>
            </a:r>
            <a:endParaRPr lang="en-US" dirty="0" smtClean="0"/>
          </a:p>
          <a:p>
            <a:pPr lvl="1"/>
            <a:r>
              <a:rPr lang="en-US" dirty="0" smtClean="0"/>
              <a:t>32-33 </a:t>
            </a:r>
            <a:r>
              <a:rPr lang="en-US" dirty="0" err="1" smtClean="0"/>
              <a:t>filmés</a:t>
            </a:r>
            <a:r>
              <a:rPr lang="en-US" dirty="0" smtClean="0"/>
              <a:t> (</a:t>
            </a:r>
            <a:r>
              <a:rPr lang="en-US" dirty="0" err="1" smtClean="0"/>
              <a:t>représentatifs</a:t>
            </a:r>
            <a:r>
              <a:rPr lang="en-US" dirty="0" smtClean="0"/>
              <a:t> ?)</a:t>
            </a:r>
          </a:p>
          <a:p>
            <a:pPr lvl="1"/>
            <a:r>
              <a:rPr lang="en-US" dirty="0" err="1" smtClean="0"/>
              <a:t>Consommateurs</a:t>
            </a:r>
            <a:r>
              <a:rPr lang="en-US" dirty="0" smtClean="0"/>
              <a:t> de cannabis</a:t>
            </a:r>
          </a:p>
          <a:p>
            <a:pPr lvl="1"/>
            <a:r>
              <a:rPr lang="en-US" dirty="0" err="1" smtClean="0"/>
              <a:t>Multicentrique</a:t>
            </a:r>
            <a:r>
              <a:rPr lang="en-US" dirty="0" smtClean="0"/>
              <a:t>, </a:t>
            </a:r>
            <a:r>
              <a:rPr lang="en-US" dirty="0" err="1" smtClean="0"/>
              <a:t>résultats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l’échantillon</a:t>
            </a:r>
            <a:r>
              <a:rPr lang="en-US" dirty="0" smtClean="0"/>
              <a:t> </a:t>
            </a:r>
            <a:r>
              <a:rPr lang="en-US" dirty="0" err="1" smtClean="0"/>
              <a:t>français</a:t>
            </a:r>
            <a:endParaRPr lang="fr-FR" dirty="0" smtClean="0"/>
          </a:p>
          <a:p>
            <a:r>
              <a:rPr lang="fr-FR" dirty="0"/>
              <a:t>E</a:t>
            </a:r>
            <a:r>
              <a:rPr lang="fr-FR" dirty="0" smtClean="0"/>
              <a:t>chantillonnage </a:t>
            </a:r>
            <a:r>
              <a:rPr lang="fr-FR" dirty="0"/>
              <a:t>des vidéos </a:t>
            </a:r>
            <a:r>
              <a:rPr lang="fr-FR" dirty="0" smtClean="0"/>
              <a:t> : </a:t>
            </a:r>
          </a:p>
          <a:p>
            <a:pPr lvl="1"/>
            <a:r>
              <a:rPr lang="fr-FR" dirty="0" smtClean="0"/>
              <a:t>Quantité de mouvement : personne active ou non</a:t>
            </a:r>
          </a:p>
          <a:p>
            <a:pPr lvl="1"/>
            <a:r>
              <a:rPr lang="fr-FR" dirty="0" smtClean="0"/>
              <a:t>Logiciel tours de parole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8965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9144000" cy="49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42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907"/>
            <a:ext cx="9144000" cy="52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99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0"/>
            <a:ext cx="9144000" cy="41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8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Avantage.thmx</Template>
  <TotalTime>2019</TotalTime>
  <Words>503</Words>
  <Application>Microsoft Macintosh PowerPoint</Application>
  <PresentationFormat>Présentation à l'écran (4:3)</PresentationFormat>
  <Paragraphs>103</Paragraphs>
  <Slides>36</Slides>
  <Notes>3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38" baseType="lpstr">
      <vt:lpstr>Avantage</vt:lpstr>
      <vt:lpstr>Document</vt:lpstr>
      <vt:lpstr>La synchronie prédit-elle l’efficacité des psychothérapies ?</vt:lpstr>
      <vt:lpstr>L’évaluation des psychothérapies est nécessaire mais difficile </vt:lpstr>
      <vt:lpstr>Mécanismes cognitifs sous-jacent</vt:lpstr>
      <vt:lpstr>Synchronie</vt:lpstr>
      <vt:lpstr>INCANT Study</vt:lpstr>
      <vt:lpstr>INCANT</vt:lpstr>
      <vt:lpstr>Présentation PowerPoint</vt:lpstr>
      <vt:lpstr>Présentation PowerPoint</vt:lpstr>
      <vt:lpstr>Présentation PowerPoint</vt:lpstr>
      <vt:lpstr>Hypothesis</vt:lpstr>
      <vt:lpstr>Hypothèses</vt:lpstr>
      <vt:lpstr>Corrélations entre indices de synchronie</vt:lpstr>
      <vt:lpstr>Présentation PowerPoint</vt:lpstr>
      <vt:lpstr>Image segmentation to determine momentum</vt:lpstr>
      <vt:lpstr>Segmentation</vt:lpstr>
      <vt:lpstr>Présentation PowerPoint</vt:lpstr>
      <vt:lpstr>Présentation PowerPoint</vt:lpstr>
      <vt:lpstr>Présentation PowerPoint</vt:lpstr>
      <vt:lpstr>Problems detected</vt:lpstr>
      <vt:lpstr>Présentation PowerPoint</vt:lpstr>
      <vt:lpstr>Présentation PowerPoint</vt:lpstr>
      <vt:lpstr>Présentation PowerPoint</vt:lpstr>
      <vt:lpstr>Feasibility</vt:lpstr>
      <vt:lpstr>Images segmentation : Towards automatisation ?</vt:lpstr>
      <vt:lpstr>Images segmentation : Towards automatisation ?</vt:lpstr>
      <vt:lpstr>Sound Segmentation</vt:lpstr>
      <vt:lpstr> </vt:lpstr>
      <vt:lpstr>Présentation PowerPoint</vt:lpstr>
      <vt:lpstr>Problems detected :  </vt:lpstr>
      <vt:lpstr>Feasibility</vt:lpstr>
      <vt:lpstr>Towards automatization?</vt:lpstr>
      <vt:lpstr>Merci pour votre attention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indices de synchronie prédisent-ils l’efficacité des psychothérapies familiales dans les troubles addictifs des adolescents ?</dc:title>
  <dc:creator>Thomas Gargot</dc:creator>
  <cp:lastModifiedBy>Thomas Gargot</cp:lastModifiedBy>
  <cp:revision>56</cp:revision>
  <dcterms:created xsi:type="dcterms:W3CDTF">2016-01-28T10:34:22Z</dcterms:created>
  <dcterms:modified xsi:type="dcterms:W3CDTF">2016-05-29T14:08:51Z</dcterms:modified>
</cp:coreProperties>
</file>